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3"/>
  </p:notes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8305" autoAdjust="0"/>
  </p:normalViewPr>
  <p:slideViewPr>
    <p:cSldViewPr>
      <p:cViewPr>
        <p:scale>
          <a:sx n="70" d="100"/>
          <a:sy n="70" d="100"/>
        </p:scale>
        <p:origin x="-114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8BF546-FC89-4605-974D-B49531E78EF5}" type="datetimeFigureOut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C0B793-8CA9-4F97-B30D-8CB5A4AA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82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172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  <p:pic>
        <p:nvPicPr>
          <p:cNvPr id="1029" name="Picture 5" descr="C:\My Documents\Courses\IE344\TurningOp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5800" y="609600"/>
            <a:ext cx="130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2057400"/>
            <a:ext cx="77724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Lecture Nine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Squeeze </a:t>
            </a:r>
            <a:r>
              <a:rPr lang="en-US" dirty="0"/>
              <a:t>Casting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Combination of casting and forging in which a molten metal is poured into a preheated lower die, and the upper die is closed to create the mold cavity after solidification begins</a:t>
            </a:r>
          </a:p>
          <a:p>
            <a:pPr lvl="1"/>
            <a:r>
              <a:rPr lang="en-US" dirty="0"/>
              <a:t>Differs from usual closed-mold casting processes in which die halves are closed before introduction of the molten metal</a:t>
            </a:r>
          </a:p>
          <a:p>
            <a:pPr lvl="1"/>
            <a:r>
              <a:rPr lang="en-US" dirty="0"/>
              <a:t>Compared to conventional forging, pressures are less and finer surface details can be achieved</a:t>
            </a:r>
          </a:p>
          <a:p>
            <a:endParaRPr lang="en-US" dirty="0"/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370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Centrifuge Casting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(a) The process and (b) one of the parts cast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800350"/>
            <a:ext cx="5029200" cy="3130902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85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Furnaces for Casting Processes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Furnaces most commonly used in foundries:</a:t>
            </a:r>
          </a:p>
          <a:p>
            <a:pPr lvl="1"/>
            <a:r>
              <a:rPr lang="en-US" dirty="0"/>
              <a:t>Cupolas</a:t>
            </a:r>
          </a:p>
          <a:p>
            <a:pPr lvl="1"/>
            <a:r>
              <a:rPr lang="en-US" dirty="0"/>
              <a:t>Direct fuel‑fired furnaces</a:t>
            </a:r>
          </a:p>
          <a:p>
            <a:pPr lvl="1"/>
            <a:r>
              <a:rPr lang="en-US" dirty="0"/>
              <a:t>Crucible furnaces</a:t>
            </a:r>
          </a:p>
          <a:p>
            <a:pPr lvl="1"/>
            <a:r>
              <a:rPr lang="en-US" dirty="0"/>
              <a:t>Electric‑arc furnaces</a:t>
            </a:r>
          </a:p>
          <a:p>
            <a:pPr lvl="1"/>
            <a:r>
              <a:rPr lang="en-US" dirty="0"/>
              <a:t>Induction furnaces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1528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Semi-Solid Metal Casting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Family of net-shape and near net-shape processes performed on metal alloys at temperatures between </a:t>
            </a:r>
            <a:r>
              <a:rPr lang="en-US" dirty="0" err="1"/>
              <a:t>liquidus</a:t>
            </a:r>
            <a:r>
              <a:rPr lang="en-US" dirty="0"/>
              <a:t> and solidus</a:t>
            </a:r>
          </a:p>
          <a:p>
            <a:pPr lvl="1"/>
            <a:r>
              <a:rPr lang="en-US" dirty="0"/>
              <a:t>Thus, the alloy is a mixture of solid and molten metals during casting (mushy state)</a:t>
            </a:r>
          </a:p>
          <a:p>
            <a:pPr lvl="1"/>
            <a:r>
              <a:rPr lang="en-US" dirty="0"/>
              <a:t>To flow properly, the mixture must consist of solid metal globules in a liquid</a:t>
            </a:r>
          </a:p>
          <a:p>
            <a:pPr lvl="2"/>
            <a:r>
              <a:rPr lang="en-US" dirty="0"/>
              <a:t>Achieved by stirring the mixture to prevent dendrite formation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421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Semi-Solid Metal Casting:</a:t>
            </a:r>
            <a:br>
              <a:rPr lang="en-US"/>
            </a:br>
            <a:r>
              <a:rPr lang="en-US"/>
              <a:t>Advantages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dirty="0"/>
              <a:t>Complex part geometries</a:t>
            </a:r>
          </a:p>
          <a:p>
            <a:r>
              <a:rPr lang="en-US" dirty="0"/>
              <a:t>Thin part walls possible</a:t>
            </a:r>
          </a:p>
          <a:p>
            <a:r>
              <a:rPr lang="en-US" dirty="0"/>
              <a:t>Close tolerances</a:t>
            </a:r>
          </a:p>
          <a:p>
            <a:r>
              <a:rPr lang="en-US" dirty="0"/>
              <a:t>Zero or low porosity, resulting in high strength of the casting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0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Centrifugal Casting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family of casting processes in which the mold is rotated at high speed so centrifugal force distributes molten metal to outer regions of die cavity  </a:t>
            </a:r>
          </a:p>
          <a:p>
            <a:pPr lvl="1"/>
            <a:r>
              <a:rPr lang="en-US" dirty="0"/>
              <a:t>The group includes: </a:t>
            </a:r>
          </a:p>
          <a:p>
            <a:pPr lvl="2"/>
            <a:r>
              <a:rPr lang="en-US" dirty="0"/>
              <a:t>True centrifugal casting</a:t>
            </a:r>
          </a:p>
          <a:p>
            <a:pPr lvl="2"/>
            <a:r>
              <a:rPr lang="en-US" dirty="0" err="1"/>
              <a:t>Semicentrifugal</a:t>
            </a:r>
            <a:r>
              <a:rPr lang="en-US" dirty="0"/>
              <a:t> casting</a:t>
            </a:r>
          </a:p>
          <a:p>
            <a:pPr lvl="2"/>
            <a:r>
              <a:rPr lang="en-US" dirty="0"/>
              <a:t>Centrifuge casting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216326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True Centrifugal Casting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Molten metal is poured into rotating mold to produce a tubular part  </a:t>
            </a:r>
          </a:p>
          <a:p>
            <a:pPr lvl="1"/>
            <a:r>
              <a:rPr lang="en-US" dirty="0"/>
              <a:t>In some operations, mold rotation commences after pouring rather than before  </a:t>
            </a:r>
          </a:p>
          <a:p>
            <a:pPr lvl="1"/>
            <a:r>
              <a:rPr lang="en-US" dirty="0"/>
              <a:t>Parts: pipes, tubes, bushings, and rings  </a:t>
            </a:r>
          </a:p>
          <a:p>
            <a:pPr lvl="1"/>
            <a:r>
              <a:rPr lang="en-US" dirty="0"/>
              <a:t>Outside shape of casting can be round, octagonal, hexagonal, </a:t>
            </a:r>
            <a:r>
              <a:rPr lang="en-US" dirty="0" err="1"/>
              <a:t>etc</a:t>
            </a:r>
            <a:r>
              <a:rPr lang="en-US" dirty="0"/>
              <a:t> , but inside shape is (theoretically) perfectly round, due to radially symmetric forces 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455105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True Centrifugal Casting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Setup for true centrifugal casting</a:t>
            </a:r>
            <a:endParaRPr 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971800"/>
            <a:ext cx="8058150" cy="20574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182345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Semicentrifugal Casting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Centrifugal force is used to produce solid castings rather than tubular parts  </a:t>
            </a:r>
          </a:p>
          <a:p>
            <a:pPr lvl="1"/>
            <a:r>
              <a:rPr lang="en-US" dirty="0"/>
              <a:t>Molds use risers at center to supply feed metal  </a:t>
            </a:r>
          </a:p>
          <a:p>
            <a:pPr lvl="1"/>
            <a:r>
              <a:rPr lang="en-US" dirty="0"/>
              <a:t>Density of metal in final casting is greater in outer sections than at center of rotation  </a:t>
            </a:r>
          </a:p>
          <a:p>
            <a:pPr lvl="1"/>
            <a:r>
              <a:rPr lang="en-US" dirty="0"/>
              <a:t>Often used on parts in which center of casting is machined away, thus eliminating the portion where quality is lowest  </a:t>
            </a:r>
          </a:p>
          <a:p>
            <a:pPr lvl="2"/>
            <a:r>
              <a:rPr lang="en-US" dirty="0"/>
              <a:t>Examples: wheels and pulleys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17225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Semicentrifugal Casting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329433"/>
            <a:ext cx="6052124" cy="3678341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70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Centrifuge Casting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Mold is designed with part cavities located away from axis of rotation, so molten metal poured into mold is distributed to these cavities by centrifugal force  </a:t>
            </a:r>
          </a:p>
          <a:p>
            <a:pPr lvl="1"/>
            <a:r>
              <a:rPr lang="en-US" dirty="0"/>
              <a:t>Used for smaller parts </a:t>
            </a:r>
          </a:p>
          <a:p>
            <a:pPr lvl="1"/>
            <a:r>
              <a:rPr lang="en-US" dirty="0"/>
              <a:t>Radial symmetry of part is not required as in other centrifugal casting methods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1804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gBook-4e">
  <a:themeElements>
    <a:clrScheme name="MfgBook-4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fgBook-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gBook-4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gBook-4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Data\Microsoft\Templates\MfgBook-4e.pot</Template>
  <TotalTime>413</TotalTime>
  <Words>417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MfgBook-4e</vt:lpstr>
      <vt:lpstr>Lecture Nine Squeeze Casting</vt:lpstr>
      <vt:lpstr>Semi-Solid Metal Casting</vt:lpstr>
      <vt:lpstr>Semi-Solid Metal Casting: Advantages</vt:lpstr>
      <vt:lpstr>Centrifugal Casting</vt:lpstr>
      <vt:lpstr>True Centrifugal Casting</vt:lpstr>
      <vt:lpstr>True Centrifugal Casting</vt:lpstr>
      <vt:lpstr>Semicentrifugal Casting</vt:lpstr>
      <vt:lpstr>Semicentrifugal Casting</vt:lpstr>
      <vt:lpstr>Centrifuge Casting</vt:lpstr>
      <vt:lpstr>Centrifuge Casting</vt:lpstr>
      <vt:lpstr>Furnaces for Casting Processes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CASTING</dc:title>
  <dc:creator>Mikell P. Groover</dc:creator>
  <cp:lastModifiedBy>Dr-jabar</cp:lastModifiedBy>
  <cp:revision>51</cp:revision>
  <dcterms:created xsi:type="dcterms:W3CDTF">2001-08-27T08:57:30Z</dcterms:created>
  <dcterms:modified xsi:type="dcterms:W3CDTF">2018-12-05T18:40:59Z</dcterms:modified>
</cp:coreProperties>
</file>