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3"/>
  </p:notesMasterIdLst>
  <p:sldIdLst>
    <p:sldId id="381" r:id="rId2"/>
    <p:sldId id="382" r:id="rId3"/>
    <p:sldId id="383" r:id="rId4"/>
    <p:sldId id="384" r:id="rId5"/>
    <p:sldId id="385" r:id="rId6"/>
    <p:sldId id="386" r:id="rId7"/>
    <p:sldId id="387" r:id="rId8"/>
    <p:sldId id="388" r:id="rId9"/>
    <p:sldId id="389" r:id="rId10"/>
    <p:sldId id="390" r:id="rId11"/>
    <p:sldId id="391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615" autoAdjust="0"/>
    <p:restoredTop sz="98305" autoAdjust="0"/>
  </p:normalViewPr>
  <p:slideViewPr>
    <p:cSldViewPr>
      <p:cViewPr>
        <p:scale>
          <a:sx n="70" d="100"/>
          <a:sy n="70" d="100"/>
        </p:scale>
        <p:origin x="-1140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005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18BF546-FC89-4605-974D-B49531E78EF5}" type="datetimeFigureOut">
              <a:rPr lang="en-US"/>
              <a:pPr>
                <a:defRPr/>
              </a:pPr>
              <a:t>12/5/2018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5C0B793-8CA9-4F97-B30D-8CB5A4AA33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6829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©2010 John Wiley &amp; Sons, Inc.  M P Groover, </a:t>
            </a:r>
            <a:r>
              <a:rPr lang="en-US" b="1" i="1"/>
              <a:t>Fundamentals of Modern Manufacturing</a:t>
            </a:r>
            <a:r>
              <a:rPr lang="en-US"/>
              <a:t> 4/e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©2010 John Wiley &amp; Sons, Inc.  M P Groover, </a:t>
            </a:r>
            <a:r>
              <a:rPr lang="en-US" b="1" i="1"/>
              <a:t>Fundamentals of Modern Manufacturing</a:t>
            </a:r>
            <a:r>
              <a:rPr lang="en-US"/>
              <a:t> 4/e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©2010 John Wiley &amp; Sons, Inc.  M P Groover, </a:t>
            </a:r>
            <a:r>
              <a:rPr lang="en-US" b="1" i="1"/>
              <a:t>Fundamentals of Modern Manufacturing</a:t>
            </a:r>
            <a:r>
              <a:rPr lang="en-US"/>
              <a:t> 4/e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609600"/>
            <a:ext cx="6172200" cy="1447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209800"/>
            <a:ext cx="38100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2209800"/>
            <a:ext cx="38100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©2010 John Wiley &amp; Sons, Inc.  M P Groover, </a:t>
            </a:r>
            <a:r>
              <a:rPr lang="en-US" b="1" i="1"/>
              <a:t>Fundamentals of Modern Manufacturing</a:t>
            </a:r>
            <a:r>
              <a:rPr lang="en-US"/>
              <a:t> 4/e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©2010 John Wiley &amp; Sons, Inc.  M P Groover, </a:t>
            </a:r>
            <a:r>
              <a:rPr lang="en-US" b="1" i="1"/>
              <a:t>Fundamentals of Modern Manufacturing</a:t>
            </a:r>
            <a:r>
              <a:rPr lang="en-US"/>
              <a:t> 4/e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©2010 John Wiley &amp; Sons, Inc.  M P Groover, </a:t>
            </a:r>
            <a:r>
              <a:rPr lang="en-US" b="1" i="1"/>
              <a:t>Fundamentals of Modern Manufacturing</a:t>
            </a:r>
            <a:r>
              <a:rPr lang="en-US"/>
              <a:t> 4/e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209800"/>
            <a:ext cx="3810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09800"/>
            <a:ext cx="3810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©2010 John Wiley &amp; Sons, Inc.  M P Groover, </a:t>
            </a:r>
            <a:r>
              <a:rPr lang="en-US" b="1" i="1"/>
              <a:t>Fundamentals of Modern Manufacturing</a:t>
            </a:r>
            <a:r>
              <a:rPr lang="en-US"/>
              <a:t> 4/e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©2010 John Wiley &amp; Sons, Inc.  M P Groover, </a:t>
            </a:r>
            <a:r>
              <a:rPr lang="en-US" b="1" i="1"/>
              <a:t>Fundamentals of Modern Manufacturing</a:t>
            </a:r>
            <a:r>
              <a:rPr lang="en-US"/>
              <a:t> 4/e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©2010 John Wiley &amp; Sons, Inc.  M P Groover, </a:t>
            </a:r>
            <a:r>
              <a:rPr lang="en-US" b="1" i="1"/>
              <a:t>Fundamentals of Modern Manufacturing</a:t>
            </a:r>
            <a:r>
              <a:rPr lang="en-US"/>
              <a:t> 4/e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©2010 John Wiley &amp; Sons, Inc.  M P Groover, </a:t>
            </a:r>
            <a:r>
              <a:rPr lang="en-US" b="1" i="1"/>
              <a:t>Fundamentals of Modern Manufacturing</a:t>
            </a:r>
            <a:r>
              <a:rPr lang="en-US"/>
              <a:t> 4/e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©2010 John Wiley &amp; Sons, Inc.  M P Groover, </a:t>
            </a:r>
            <a:r>
              <a:rPr lang="en-US" b="1" i="1"/>
              <a:t>Fundamentals of Modern Manufacturing</a:t>
            </a:r>
            <a:r>
              <a:rPr lang="en-US"/>
              <a:t> 4/e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©2010 John Wiley &amp; Sons, Inc.  M P Groover, </a:t>
            </a:r>
            <a:r>
              <a:rPr lang="en-US" b="1" i="1"/>
              <a:t>Fundamentals of Modern Manufacturing</a:t>
            </a:r>
            <a:r>
              <a:rPr lang="en-US"/>
              <a:t> 4/e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0" y="609600"/>
            <a:ext cx="61722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209800"/>
            <a:ext cx="7772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3414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2484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folHlink"/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©2010 John Wiley &amp; Sons, Inc.  M P Groover, </a:t>
            </a:r>
            <a:r>
              <a:rPr lang="en-US" b="1" i="1"/>
              <a:t>Fundamentals of Modern Manufacturing</a:t>
            </a:r>
            <a:r>
              <a:rPr lang="en-US"/>
              <a:t> 4/e</a:t>
            </a:r>
          </a:p>
          <a:p>
            <a:pPr>
              <a:defRPr/>
            </a:pPr>
            <a:endParaRPr lang="en-US"/>
          </a:p>
        </p:txBody>
      </p:sp>
      <p:pic>
        <p:nvPicPr>
          <p:cNvPr id="1029" name="Picture 5" descr="C:\My Documents\Courses\IE344\TurningOp.gif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685800" y="609600"/>
            <a:ext cx="13081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2057400"/>
            <a:ext cx="7772400" cy="0"/>
          </a:xfrm>
          <a:prstGeom prst="line">
            <a:avLst/>
          </a:prstGeom>
          <a:noFill/>
          <a:ln w="19050">
            <a:solidFill>
              <a:srgbClr val="0066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66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6699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6699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6699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6699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006699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006699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006699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0066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699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36600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tint val="66000"/>
                <a:satMod val="160000"/>
                <a:alpha val="29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Lecture Nine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Squeeze </a:t>
            </a:r>
            <a:r>
              <a:rPr lang="en-US" dirty="0"/>
              <a:t>Casting</a:t>
            </a:r>
          </a:p>
        </p:txBody>
      </p:sp>
      <p:sp>
        <p:nvSpPr>
          <p:cNvPr id="358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Combination of casting and forging in which a molten metal is poured into a preheated lower die, and the upper die is closed to create the mold cavity after solidification begins</a:t>
            </a:r>
          </a:p>
          <a:p>
            <a:pPr lvl="1"/>
            <a:r>
              <a:rPr lang="en-US" dirty="0"/>
              <a:t>Differs from usual closed-mold casting processes in which die halves are closed before introduction of the molten metal</a:t>
            </a:r>
          </a:p>
          <a:p>
            <a:pPr lvl="1"/>
            <a:r>
              <a:rPr lang="en-US" dirty="0"/>
              <a:t>Compared to conventional forging, pressures are less and finer surface details can be achieved</a:t>
            </a:r>
          </a:p>
          <a:p>
            <a:endParaRPr lang="en-US" dirty="0"/>
          </a:p>
        </p:txBody>
      </p:sp>
      <p:pic>
        <p:nvPicPr>
          <p:cNvPr id="4" name="Picture 3" descr="photo.jp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228599"/>
            <a:ext cx="1524000" cy="15287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23706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tint val="66000"/>
                <a:satMod val="160000"/>
                <a:alpha val="29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Centrifuge Casting</a:t>
            </a:r>
          </a:p>
        </p:txBody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(a) The process and (b) one of the parts cast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2800350"/>
            <a:ext cx="5029200" cy="3130902"/>
          </a:xfrm>
          <a:prstGeom prst="rect">
            <a:avLst/>
          </a:prstGeom>
        </p:spPr>
      </p:pic>
      <p:pic>
        <p:nvPicPr>
          <p:cNvPr id="5" name="Picture 4" descr="photo.jp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228599"/>
            <a:ext cx="1524000" cy="15287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6853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tint val="66000"/>
                <a:satMod val="160000"/>
                <a:alpha val="29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/>
              <a:t>Furnaces for Casting Processes</a:t>
            </a:r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Furnaces most commonly used in foundries:</a:t>
            </a:r>
          </a:p>
          <a:p>
            <a:pPr lvl="1"/>
            <a:r>
              <a:rPr lang="en-US" dirty="0"/>
              <a:t>Cupolas</a:t>
            </a:r>
          </a:p>
          <a:p>
            <a:pPr lvl="1"/>
            <a:r>
              <a:rPr lang="en-US" dirty="0"/>
              <a:t>Direct fuel‑fired furnaces</a:t>
            </a:r>
          </a:p>
          <a:p>
            <a:pPr lvl="1"/>
            <a:r>
              <a:rPr lang="en-US" dirty="0"/>
              <a:t>Crucible furnaces</a:t>
            </a:r>
          </a:p>
          <a:p>
            <a:pPr lvl="1"/>
            <a:r>
              <a:rPr lang="en-US" dirty="0"/>
              <a:t>Electric‑arc furnaces</a:t>
            </a:r>
          </a:p>
          <a:p>
            <a:pPr lvl="1"/>
            <a:r>
              <a:rPr lang="en-US" dirty="0"/>
              <a:t>Induction furnaces </a:t>
            </a:r>
          </a:p>
        </p:txBody>
      </p:sp>
      <p:pic>
        <p:nvPicPr>
          <p:cNvPr id="4" name="Picture 3" descr="photo.jp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228599"/>
            <a:ext cx="1524000" cy="15287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3715280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tint val="66000"/>
                <a:satMod val="160000"/>
                <a:alpha val="29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Semi-Solid Metal Casting</a:t>
            </a:r>
          </a:p>
        </p:txBody>
      </p:sp>
      <p:sp>
        <p:nvSpPr>
          <p:cNvPr id="359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Family of net-shape and near net-shape processes performed on metal alloys at temperatures between </a:t>
            </a:r>
            <a:r>
              <a:rPr lang="en-US" dirty="0" err="1"/>
              <a:t>liquidus</a:t>
            </a:r>
            <a:r>
              <a:rPr lang="en-US" dirty="0"/>
              <a:t> and solidus</a:t>
            </a:r>
          </a:p>
          <a:p>
            <a:pPr lvl="1"/>
            <a:r>
              <a:rPr lang="en-US" dirty="0"/>
              <a:t>Thus, the alloy is a mixture of solid and molten metals during casting (mushy state)</a:t>
            </a:r>
          </a:p>
          <a:p>
            <a:pPr lvl="1"/>
            <a:r>
              <a:rPr lang="en-US" dirty="0"/>
              <a:t>To flow properly, the mixture must consist of solid metal globules in a liquid</a:t>
            </a:r>
          </a:p>
          <a:p>
            <a:pPr lvl="2"/>
            <a:r>
              <a:rPr lang="en-US" dirty="0"/>
              <a:t>Achieved by stirring the mixture to prevent dendrite formation</a:t>
            </a:r>
          </a:p>
        </p:txBody>
      </p:sp>
      <p:pic>
        <p:nvPicPr>
          <p:cNvPr id="4" name="Picture 3" descr="photo.jp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228599"/>
            <a:ext cx="1524000" cy="15287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04213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tint val="66000"/>
                <a:satMod val="160000"/>
                <a:alpha val="29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Semi-Solid Metal Casting:</a:t>
            </a:r>
            <a:br>
              <a:rPr lang="en-US"/>
            </a:br>
            <a:r>
              <a:rPr lang="en-US"/>
              <a:t>Advantages</a:t>
            </a:r>
          </a:p>
        </p:txBody>
      </p:sp>
      <p:sp>
        <p:nvSpPr>
          <p:cNvPr id="360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0"/>
          </a:xfrm>
        </p:spPr>
        <p:txBody>
          <a:bodyPr/>
          <a:lstStyle/>
          <a:p>
            <a:r>
              <a:rPr lang="en-US" dirty="0"/>
              <a:t>Complex part geometries</a:t>
            </a:r>
          </a:p>
          <a:p>
            <a:r>
              <a:rPr lang="en-US" dirty="0"/>
              <a:t>Thin part walls possible</a:t>
            </a:r>
          </a:p>
          <a:p>
            <a:r>
              <a:rPr lang="en-US" dirty="0"/>
              <a:t>Close tolerances</a:t>
            </a:r>
          </a:p>
          <a:p>
            <a:r>
              <a:rPr lang="en-US" dirty="0"/>
              <a:t>Zero or low porosity, resulting in high strength of the casting</a:t>
            </a:r>
          </a:p>
        </p:txBody>
      </p:sp>
      <p:pic>
        <p:nvPicPr>
          <p:cNvPr id="4" name="Picture 3" descr="photo.jp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228599"/>
            <a:ext cx="1524000" cy="15287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809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tint val="66000"/>
                <a:satMod val="160000"/>
                <a:alpha val="29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/>
              <a:t>Centrifugal Casting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family of casting processes in which the mold is rotated at high speed so centrifugal force distributes molten metal to outer regions of die cavity  </a:t>
            </a:r>
          </a:p>
          <a:p>
            <a:pPr lvl="1"/>
            <a:r>
              <a:rPr lang="en-US" dirty="0"/>
              <a:t>The group includes: </a:t>
            </a:r>
          </a:p>
          <a:p>
            <a:pPr lvl="2"/>
            <a:r>
              <a:rPr lang="en-US" dirty="0"/>
              <a:t>True centrifugal casting</a:t>
            </a:r>
          </a:p>
          <a:p>
            <a:pPr lvl="2"/>
            <a:r>
              <a:rPr lang="en-US" dirty="0" err="1"/>
              <a:t>Semicentrifugal</a:t>
            </a:r>
            <a:r>
              <a:rPr lang="en-US" dirty="0"/>
              <a:t> casting</a:t>
            </a:r>
          </a:p>
          <a:p>
            <a:pPr lvl="2"/>
            <a:r>
              <a:rPr lang="en-US" dirty="0"/>
              <a:t>Centrifuge casting  </a:t>
            </a:r>
          </a:p>
        </p:txBody>
      </p:sp>
      <p:pic>
        <p:nvPicPr>
          <p:cNvPr id="4" name="Picture 3" descr="photo.jp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228599"/>
            <a:ext cx="1524000" cy="15287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3216326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tint val="66000"/>
                <a:satMod val="160000"/>
                <a:alpha val="29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/>
              <a:t>True Centrifugal Casting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Molten metal is poured into rotating mold to produce a tubular part  </a:t>
            </a:r>
          </a:p>
          <a:p>
            <a:pPr lvl="1"/>
            <a:r>
              <a:rPr lang="en-US" dirty="0"/>
              <a:t>In some operations, mold rotation commences after pouring rather than before  </a:t>
            </a:r>
          </a:p>
          <a:p>
            <a:pPr lvl="1"/>
            <a:r>
              <a:rPr lang="en-US" dirty="0"/>
              <a:t>Parts: pipes, tubes, bushings, and rings  </a:t>
            </a:r>
          </a:p>
          <a:p>
            <a:pPr lvl="1"/>
            <a:r>
              <a:rPr lang="en-US" dirty="0"/>
              <a:t>Outside shape of casting can be round, octagonal, hexagonal, </a:t>
            </a:r>
            <a:r>
              <a:rPr lang="en-US" dirty="0" err="1"/>
              <a:t>etc</a:t>
            </a:r>
            <a:r>
              <a:rPr lang="en-US" dirty="0"/>
              <a:t> , but inside shape is (theoretically) perfectly round, due to radially symmetric forces   </a:t>
            </a:r>
          </a:p>
        </p:txBody>
      </p:sp>
      <p:pic>
        <p:nvPicPr>
          <p:cNvPr id="4" name="Picture 3" descr="photo.jp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228599"/>
            <a:ext cx="1524000" cy="15287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6455105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tint val="66000"/>
                <a:satMod val="160000"/>
                <a:alpha val="29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True Centrifugal Casting</a:t>
            </a:r>
          </a:p>
        </p:txBody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Setup for true centrifugal casting</a:t>
            </a:r>
            <a:endParaRPr lang="en-US" sz="200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971800"/>
            <a:ext cx="8058150" cy="2057400"/>
          </a:xfrm>
          <a:prstGeom prst="rect">
            <a:avLst/>
          </a:prstGeom>
        </p:spPr>
      </p:pic>
      <p:pic>
        <p:nvPicPr>
          <p:cNvPr id="5" name="Picture 4" descr="photo.jp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228599"/>
            <a:ext cx="1524000" cy="15287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1182345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tint val="66000"/>
                <a:satMod val="160000"/>
                <a:alpha val="29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/>
              <a:t>Semicentrifugal Casting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Centrifugal force is used to produce solid castings rather than tubular parts  </a:t>
            </a:r>
          </a:p>
          <a:p>
            <a:pPr lvl="1"/>
            <a:r>
              <a:rPr lang="en-US" dirty="0"/>
              <a:t>Molds use risers at center to supply feed metal  </a:t>
            </a:r>
          </a:p>
          <a:p>
            <a:pPr lvl="1"/>
            <a:r>
              <a:rPr lang="en-US" dirty="0"/>
              <a:t>Density of metal in final casting is greater in outer sections than at center of rotation  </a:t>
            </a:r>
          </a:p>
          <a:p>
            <a:pPr lvl="1"/>
            <a:r>
              <a:rPr lang="en-US" dirty="0"/>
              <a:t>Often used on parts in which center of casting is machined away, thus eliminating the portion where quality is lowest  </a:t>
            </a:r>
          </a:p>
          <a:p>
            <a:pPr lvl="2"/>
            <a:r>
              <a:rPr lang="en-US" dirty="0"/>
              <a:t>Examples: wheels and pulleys  </a:t>
            </a:r>
          </a:p>
        </p:txBody>
      </p:sp>
      <p:pic>
        <p:nvPicPr>
          <p:cNvPr id="4" name="Picture 3" descr="photo.jp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228599"/>
            <a:ext cx="1524000" cy="15287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417225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tint val="66000"/>
                <a:satMod val="160000"/>
                <a:alpha val="29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Semicentrifugal Casting</a:t>
            </a:r>
          </a:p>
        </p:txBody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2329433"/>
            <a:ext cx="6052124" cy="3678341"/>
          </a:xfrm>
          <a:prstGeom prst="rect">
            <a:avLst/>
          </a:prstGeom>
        </p:spPr>
      </p:pic>
      <p:pic>
        <p:nvPicPr>
          <p:cNvPr id="5" name="Picture 4" descr="photo.jp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228599"/>
            <a:ext cx="1524000" cy="15287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67039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tint val="66000"/>
                <a:satMod val="160000"/>
                <a:alpha val="29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/>
              <a:t>Centrifuge Casting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Mold is designed with part cavities located away from axis of rotation, so molten metal poured into mold is distributed to these cavities by centrifugal force  </a:t>
            </a:r>
          </a:p>
          <a:p>
            <a:pPr lvl="1"/>
            <a:r>
              <a:rPr lang="en-US" dirty="0"/>
              <a:t>Used for smaller parts </a:t>
            </a:r>
          </a:p>
          <a:p>
            <a:pPr lvl="1"/>
            <a:r>
              <a:rPr lang="en-US" dirty="0"/>
              <a:t>Radial symmetry of part is not required as in other centrifugal casting methods  </a:t>
            </a:r>
          </a:p>
        </p:txBody>
      </p:sp>
      <p:pic>
        <p:nvPicPr>
          <p:cNvPr id="4" name="Picture 3" descr="photo.jp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228599"/>
            <a:ext cx="1524000" cy="15287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2418044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fgBook-4e">
  <a:themeElements>
    <a:clrScheme name="MfgBook-4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fgBook-4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fgBook-4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fgBook-4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fgBook-4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fgBook-4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fgBook-4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fgBook-4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fgBook-4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Data\Microsoft\Templates\MfgBook-4e.pot</Template>
  <TotalTime>413</TotalTime>
  <Words>417</Words>
  <Application>Microsoft Office PowerPoint</Application>
  <PresentationFormat>On-screen Show (4:3)</PresentationFormat>
  <Paragraphs>47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MfgBook-4e</vt:lpstr>
      <vt:lpstr>Lecture Nine Squeeze Casting</vt:lpstr>
      <vt:lpstr>Semi-Solid Metal Casting</vt:lpstr>
      <vt:lpstr>Semi-Solid Metal Casting: Advantages</vt:lpstr>
      <vt:lpstr>Centrifugal Casting</vt:lpstr>
      <vt:lpstr>True Centrifugal Casting</vt:lpstr>
      <vt:lpstr>True Centrifugal Casting</vt:lpstr>
      <vt:lpstr>Semicentrifugal Casting</vt:lpstr>
      <vt:lpstr>Semicentrifugal Casting</vt:lpstr>
      <vt:lpstr>Centrifuge Casting</vt:lpstr>
      <vt:lpstr>Centrifuge Casting</vt:lpstr>
      <vt:lpstr>Furnaces for Casting Processes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FUNDAMENTALS OF METAL CASTING</dc:title>
  <dc:creator>Mikell P. Groover</dc:creator>
  <cp:lastModifiedBy>Dr-jabar</cp:lastModifiedBy>
  <cp:revision>51</cp:revision>
  <dcterms:created xsi:type="dcterms:W3CDTF">2001-08-27T08:57:30Z</dcterms:created>
  <dcterms:modified xsi:type="dcterms:W3CDTF">2018-12-05T18:40:59Z</dcterms:modified>
</cp:coreProperties>
</file>